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46"/>
  </p:notesMasterIdLst>
  <p:handoutMasterIdLst>
    <p:handoutMasterId r:id="rId47"/>
  </p:handoutMasterIdLst>
  <p:sldIdLst>
    <p:sldId id="265" r:id="rId5"/>
    <p:sldId id="767" r:id="rId6"/>
    <p:sldId id="778" r:id="rId7"/>
    <p:sldId id="774" r:id="rId8"/>
    <p:sldId id="775" r:id="rId9"/>
    <p:sldId id="777" r:id="rId10"/>
    <p:sldId id="809" r:id="rId11"/>
    <p:sldId id="779" r:id="rId12"/>
    <p:sldId id="810" r:id="rId13"/>
    <p:sldId id="780" r:id="rId14"/>
    <p:sldId id="785" r:id="rId15"/>
    <p:sldId id="786" r:id="rId16"/>
    <p:sldId id="781" r:id="rId17"/>
    <p:sldId id="782" r:id="rId18"/>
    <p:sldId id="783" r:id="rId19"/>
    <p:sldId id="784" r:id="rId20"/>
    <p:sldId id="815" r:id="rId21"/>
    <p:sldId id="816" r:id="rId22"/>
    <p:sldId id="817" r:id="rId23"/>
    <p:sldId id="787" r:id="rId24"/>
    <p:sldId id="798" r:id="rId25"/>
    <p:sldId id="799" r:id="rId26"/>
    <p:sldId id="800" r:id="rId27"/>
    <p:sldId id="818" r:id="rId28"/>
    <p:sldId id="819" r:id="rId29"/>
    <p:sldId id="820" r:id="rId30"/>
    <p:sldId id="821" r:id="rId31"/>
    <p:sldId id="822" r:id="rId32"/>
    <p:sldId id="823" r:id="rId33"/>
    <p:sldId id="824" r:id="rId34"/>
    <p:sldId id="770" r:id="rId35"/>
    <p:sldId id="801" r:id="rId36"/>
    <p:sldId id="802" r:id="rId37"/>
    <p:sldId id="803" r:id="rId38"/>
    <p:sldId id="788" r:id="rId39"/>
    <p:sldId id="805" r:id="rId40"/>
    <p:sldId id="806" r:id="rId41"/>
    <p:sldId id="807" r:id="rId42"/>
    <p:sldId id="808" r:id="rId43"/>
    <p:sldId id="771" r:id="rId44"/>
    <p:sldId id="814" r:id="rId45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84255" autoAdjust="0"/>
  </p:normalViewPr>
  <p:slideViewPr>
    <p:cSldViewPr>
      <p:cViewPr varScale="1">
        <p:scale>
          <a:sx n="59" d="100"/>
          <a:sy n="59" d="100"/>
        </p:scale>
        <p:origin x="1336" y="52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3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3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32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7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67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1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06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4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0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8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2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78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08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38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6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09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10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23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95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32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4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62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95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70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21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76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4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9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7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17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5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62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6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50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88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12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9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9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React.JS YAY!!!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Dec</a:t>
            </a:r>
            <a:r>
              <a:rPr lang="en-US" dirty="0" smtClean="0"/>
              <a:t> </a:t>
            </a:r>
            <a:r>
              <a:rPr lang="en-US" dirty="0" smtClean="0"/>
              <a:t>13</a:t>
            </a:r>
            <a:r>
              <a:rPr lang="en-US" dirty="0" smtClean="0"/>
              <a:t>, </a:t>
            </a:r>
            <a:r>
              <a:rPr lang="en-US" dirty="0"/>
              <a:t>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 smtClean="0"/>
              <a:t>58?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752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method do we use to create a 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render our components</a:t>
            </a: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DOM?</a:t>
            </a:r>
            <a:endParaRPr lang="en-US" sz="32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2971800"/>
            <a:ext cx="8583814" cy="533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ReactDOM.render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()*</a:t>
            </a:r>
          </a:p>
          <a:p>
            <a:pPr indent="0" algn="ctr">
              <a:spcBef>
                <a:spcPts val="0"/>
              </a:spcBef>
              <a:buNone/>
            </a:pPr>
            <a:endParaRPr lang="en-US" sz="1400" i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 </a:t>
            </a:r>
            <a:r>
              <a:rPr lang="en-US" sz="1400" i="1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Note that you will only be rendering a single component into the DOM. Every other component will be a child to that component.</a:t>
            </a:r>
            <a:endParaRPr lang="en-US" sz="1400" i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sz="1400" i="1" dirty="0" smtClean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1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2860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component </a:t>
            </a:r>
            <a:r>
              <a:rPr lang="en-US" sz="2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must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contain which method?</a:t>
            </a:r>
            <a:endParaRPr lang="en-US" sz="24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2860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component </a:t>
            </a:r>
            <a:r>
              <a:rPr lang="en-US" sz="2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must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contain which method?</a:t>
            </a:r>
            <a:endParaRPr lang="en-US" sz="24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3352800"/>
            <a:ext cx="8583814" cy="533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render: function() { }*</a:t>
            </a:r>
          </a:p>
          <a:p>
            <a:pPr indent="0" algn="ctr"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2400" i="1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 </a:t>
            </a:r>
            <a:r>
              <a:rPr lang="en-US" sz="2400" i="1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Our render function will define what our component will look like. It will be in JSX syntax</a:t>
            </a:r>
            <a:endParaRPr lang="en-US" sz="2400" i="1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6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2860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deploy a component in our JSX?</a:t>
            </a:r>
            <a:endParaRPr lang="en-US" sz="32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1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2860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deploy a component in our JSX?</a:t>
            </a:r>
            <a:endParaRPr lang="en-US" sz="32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3429000"/>
            <a:ext cx="8583814" cy="13273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</a:t>
            </a:r>
            <a:r>
              <a:rPr lang="en-US" sz="3600" dirty="0" err="1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ComponentName</a:t>
            </a:r>
            <a:r>
              <a:rPr lang="en-US" sz="3600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/&gt;</a:t>
            </a:r>
            <a:endParaRPr lang="en-US" sz="3600" i="1" dirty="0" smtClean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9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371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would we deploy a component </a:t>
            </a:r>
            <a:r>
              <a:rPr lang="en-US" sz="3200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inside</a:t>
            </a: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another component?</a:t>
            </a:r>
            <a:endParaRPr lang="en-US" sz="32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85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371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Question: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would we deploy a component </a:t>
            </a:r>
            <a:r>
              <a:rPr lang="en-US" sz="3200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inside</a:t>
            </a: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another component?</a:t>
            </a:r>
            <a:endParaRPr lang="en-US" sz="32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2971800"/>
            <a:ext cx="7924800" cy="13273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</a:t>
            </a:r>
            <a:r>
              <a:rPr lang="en-US" sz="3600" dirty="0" err="1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ParentComponent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&gt;</a:t>
            </a:r>
            <a:endParaRPr lang="en-US" sz="3600" dirty="0" smtClean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		&lt;</a:t>
            </a:r>
            <a:r>
              <a:rPr lang="en-US" sz="3600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ComponentName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/&gt;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3600" i="1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&lt;/</a:t>
            </a:r>
            <a:r>
              <a:rPr lang="en-US" sz="3600" dirty="0" err="1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ParentComponent</a:t>
            </a:r>
            <a:r>
              <a:rPr lang="en-US" sz="3600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&gt;</a:t>
            </a:r>
            <a:endParaRPr lang="en-US" sz="3600" i="1" dirty="0" smtClean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 </a:t>
            </a:r>
            <a:r>
              <a:rPr lang="en-US" dirty="0" err="1" smtClean="0"/>
              <a:t>Gotcha’s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Incorporating Classes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990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turns out…</a:t>
            </a:r>
          </a:p>
          <a:p>
            <a:pPr indent="0">
              <a:spcBef>
                <a:spcPts val="0"/>
              </a:spcBef>
              <a:buNone/>
            </a:pP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incorporate classes into JSX</a:t>
            </a:r>
          </a:p>
          <a:p>
            <a:pPr marL="685800" indent="-457200">
              <a:spcBef>
                <a:spcPts val="0"/>
              </a:spcBef>
            </a:pP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just need to call them “</a:t>
            </a:r>
            <a:r>
              <a:rPr lang="en-US" sz="3200" i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className</a:t>
            </a:r>
            <a:r>
              <a:rPr lang="en-US" sz="32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</a:t>
            </a:r>
          </a:p>
          <a:p>
            <a:pPr marL="685800" indent="-457200">
              <a:spcBef>
                <a:spcPts val="0"/>
              </a:spcBef>
            </a:pPr>
            <a:endParaRPr lang="en-US" sz="32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is because “class” is a reserved keyword in 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14" y="4343400"/>
            <a:ext cx="3619500" cy="18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6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Incorporating Styles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990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also turns out…</a:t>
            </a:r>
          </a:p>
          <a:p>
            <a:pPr indent="0">
              <a:spcBef>
                <a:spcPts val="0"/>
              </a:spcBef>
              <a:buNone/>
            </a:pP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incorporate CSS styles into JSX</a:t>
            </a:r>
          </a:p>
          <a:p>
            <a:pPr marL="685800" indent="-457200">
              <a:spcBef>
                <a:spcPts val="0"/>
              </a:spcBef>
            </a:pPr>
            <a:endParaRPr lang="en-US" sz="32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just need to </a:t>
            </a:r>
            <a:r>
              <a:rPr lang="en-US" sz="3200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ditch the hyphen and </a:t>
            </a:r>
            <a:r>
              <a:rPr lang="en-US" sz="3200" i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camelcase</a:t>
            </a:r>
            <a:r>
              <a:rPr lang="en-US" sz="32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property.</a:t>
            </a:r>
          </a:p>
          <a:p>
            <a:pPr marL="685800" indent="-457200">
              <a:spcBef>
                <a:spcPts val="0"/>
              </a:spcBef>
            </a:pPr>
            <a:endParaRPr lang="en-US" sz="32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32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Ex: font-size </a:t>
            </a:r>
            <a:r>
              <a:rPr lang="en-US" sz="32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3200" i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fontSize</a:t>
            </a:r>
            <a:endParaRPr lang="en-US" sz="3200" i="1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5105400"/>
            <a:ext cx="88677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4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Refresher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9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Architecting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4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Parent-Child Relationships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205520"/>
            <a:ext cx="3810000" cy="449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8732" y="1383924"/>
            <a:ext cx="3330735" cy="5835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8732" y="2165916"/>
            <a:ext cx="3330735" cy="328089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414174"/>
            <a:ext cx="2971800" cy="1295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3911012"/>
            <a:ext cx="2971800" cy="1295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3477847" y="346802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Search.js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0965" y="1465032"/>
            <a:ext cx="1324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Header.js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0965" y="2861819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Query.js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1366" y="4411958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Results.js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29026" y="778856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953001" y="981099"/>
            <a:ext cx="3383448" cy="805649"/>
            <a:chOff x="6553200" y="946951"/>
            <a:chExt cx="1905000" cy="805649"/>
          </a:xfrm>
        </p:grpSpPr>
        <p:sp>
          <p:nvSpPr>
            <p:cNvPr id="13" name="Rectangle 12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6600" y="1178966"/>
              <a:ext cx="9685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App.js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479782" y="2179472"/>
            <a:ext cx="1718784" cy="805649"/>
            <a:chOff x="6553200" y="946951"/>
            <a:chExt cx="2062280" cy="805649"/>
          </a:xfrm>
        </p:grpSpPr>
        <p:sp>
          <p:nvSpPr>
            <p:cNvPr id="27" name="Rectangle 2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60797" y="1149721"/>
              <a:ext cx="1954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Search.js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09889" y="2158769"/>
            <a:ext cx="1626162" cy="805649"/>
            <a:chOff x="6553200" y="946951"/>
            <a:chExt cx="2062658" cy="805649"/>
          </a:xfrm>
        </p:grpSpPr>
        <p:sp>
          <p:nvSpPr>
            <p:cNvPr id="30" name="Rectangle 29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60797" y="1149721"/>
              <a:ext cx="1955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Header.js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430657" y="3429018"/>
            <a:ext cx="1587701" cy="805649"/>
            <a:chOff x="6553200" y="946951"/>
            <a:chExt cx="1905000" cy="805649"/>
          </a:xfrm>
        </p:grpSpPr>
        <p:sp>
          <p:nvSpPr>
            <p:cNvPr id="34" name="Rectangle 33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60798" y="1149721"/>
              <a:ext cx="14277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Query.js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091261" y="3426844"/>
            <a:ext cx="1587701" cy="805649"/>
            <a:chOff x="6553200" y="946951"/>
            <a:chExt cx="1905000" cy="805649"/>
          </a:xfrm>
        </p:grpSpPr>
        <p:sp>
          <p:nvSpPr>
            <p:cNvPr id="37" name="Rectangle 3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60798" y="1149721"/>
              <a:ext cx="1673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Results.js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Down Arrow 40"/>
          <p:cNvSpPr/>
          <p:nvPr/>
        </p:nvSpPr>
        <p:spPr>
          <a:xfrm>
            <a:off x="5385062" y="1676891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7339174" y="1705646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7920979" y="2985121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6620800" y="2964418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4446668" y="5103151"/>
            <a:ext cx="4544932" cy="12214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-US" sz="2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First step in building React applications is determining the component hierarchy.</a:t>
            </a:r>
          </a:p>
        </p:txBody>
      </p:sp>
    </p:spTree>
    <p:extLst>
      <p:ext uri="{BB962C8B-B14F-4D97-AF65-F5344CB8AC3E}">
        <p14:creationId xmlns:p14="http://schemas.microsoft.com/office/powerpoint/2010/main" val="35039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Parent-Child Relationships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205520"/>
            <a:ext cx="3810000" cy="449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8732" y="2165916"/>
            <a:ext cx="3330735" cy="328089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414174"/>
            <a:ext cx="2971800" cy="1295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3911012"/>
            <a:ext cx="2971800" cy="1295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3477847" y="346802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Search.js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0965" y="2861819"/>
            <a:ext cx="118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Query.js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1366" y="4411958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Results.js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38020" y="1413169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Main.js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953001" y="981099"/>
            <a:ext cx="3383448" cy="805649"/>
            <a:chOff x="6553200" y="946951"/>
            <a:chExt cx="1905000" cy="805649"/>
          </a:xfrm>
        </p:grpSpPr>
        <p:sp>
          <p:nvSpPr>
            <p:cNvPr id="13" name="Rectangle 12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6600" y="1178966"/>
              <a:ext cx="592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Main.js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51151" y="2179472"/>
            <a:ext cx="1718784" cy="805649"/>
            <a:chOff x="6553200" y="946951"/>
            <a:chExt cx="2062280" cy="805649"/>
          </a:xfrm>
        </p:grpSpPr>
        <p:sp>
          <p:nvSpPr>
            <p:cNvPr id="27" name="Rectangle 2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60797" y="1149721"/>
              <a:ext cx="1954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Search.js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02026" y="3429018"/>
            <a:ext cx="1587701" cy="805649"/>
            <a:chOff x="6553200" y="946951"/>
            <a:chExt cx="1905000" cy="805649"/>
          </a:xfrm>
        </p:grpSpPr>
        <p:sp>
          <p:nvSpPr>
            <p:cNvPr id="34" name="Rectangle 33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60798" y="1149721"/>
              <a:ext cx="14277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Query.js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362630" y="3426844"/>
            <a:ext cx="1587701" cy="805649"/>
            <a:chOff x="6553200" y="946951"/>
            <a:chExt cx="1905000" cy="805649"/>
          </a:xfrm>
        </p:grpSpPr>
        <p:sp>
          <p:nvSpPr>
            <p:cNvPr id="37" name="Rectangle 3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60798" y="1149721"/>
              <a:ext cx="1673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Results.js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Down Arrow 42"/>
          <p:cNvSpPr/>
          <p:nvPr/>
        </p:nvSpPr>
        <p:spPr>
          <a:xfrm>
            <a:off x="6610543" y="1705646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6973706" y="3004001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5892169" y="2964418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07561" y="52044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0">
              <a:spcBef>
                <a:spcPts val="0"/>
              </a:spcBef>
              <a:buNone/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Sometimes, you can then simplify it by realizing certain components are static elements.</a:t>
            </a:r>
            <a:endParaRPr lang="en-US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Parent-Child Relationships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4953001" y="981099"/>
            <a:ext cx="3383448" cy="805649"/>
            <a:chOff x="6553200" y="946951"/>
            <a:chExt cx="1905000" cy="805649"/>
          </a:xfrm>
        </p:grpSpPr>
        <p:sp>
          <p:nvSpPr>
            <p:cNvPr id="13" name="Rectangle 12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86600" y="1178966"/>
              <a:ext cx="592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Main.js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51151" y="2179472"/>
            <a:ext cx="1718784" cy="805649"/>
            <a:chOff x="6553200" y="946951"/>
            <a:chExt cx="2062280" cy="805649"/>
          </a:xfrm>
        </p:grpSpPr>
        <p:sp>
          <p:nvSpPr>
            <p:cNvPr id="27" name="Rectangle 2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60797" y="1149721"/>
              <a:ext cx="1954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Search.js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02026" y="3429018"/>
            <a:ext cx="1587701" cy="805649"/>
            <a:chOff x="6553200" y="946951"/>
            <a:chExt cx="1905000" cy="805649"/>
          </a:xfrm>
        </p:grpSpPr>
        <p:sp>
          <p:nvSpPr>
            <p:cNvPr id="34" name="Rectangle 33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60798" y="1149721"/>
              <a:ext cx="14277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Query.js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362630" y="3426844"/>
            <a:ext cx="1587701" cy="805649"/>
            <a:chOff x="6553200" y="946951"/>
            <a:chExt cx="1905000" cy="805649"/>
          </a:xfrm>
        </p:grpSpPr>
        <p:sp>
          <p:nvSpPr>
            <p:cNvPr id="37" name="Rectangle 36"/>
            <p:cNvSpPr/>
            <p:nvPr/>
          </p:nvSpPr>
          <p:spPr>
            <a:xfrm>
              <a:off x="6553200" y="946951"/>
              <a:ext cx="1905000" cy="805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60798" y="1149721"/>
              <a:ext cx="1673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Results.js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Down Arrow 42"/>
          <p:cNvSpPr/>
          <p:nvPr/>
        </p:nvSpPr>
        <p:spPr>
          <a:xfrm>
            <a:off x="6610543" y="1705646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6973706" y="3004001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5892169" y="2964418"/>
            <a:ext cx="320674" cy="498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11" y="1110128"/>
            <a:ext cx="3879596" cy="29443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2210" y="4773404"/>
            <a:ext cx="8386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spcBef>
                <a:spcPts val="0"/>
              </a:spcBef>
              <a:buNone/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then code out your components to match the same hierarchy. </a:t>
            </a:r>
            <a:endParaRPr lang="en-US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8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Web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4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Design Methodology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3962080"/>
            <a:ext cx="83869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spcBef>
                <a:spcPts val="0"/>
              </a:spcBef>
              <a:buNone/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is a methodology used to design and create webpages.</a:t>
            </a:r>
          </a:p>
          <a:p>
            <a:pPr indent="0" algn="ctr">
              <a:spcBef>
                <a:spcPts val="0"/>
              </a:spcBef>
              <a:buNone/>
            </a:pPr>
            <a:endParaRPr lang="en-US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gives us the ability to abstract different parts of  our webpages out and look at our pages in a different way.</a:t>
            </a:r>
          </a:p>
          <a:p>
            <a:pPr indent="0" algn="ctr">
              <a:spcBef>
                <a:spcPts val="0"/>
              </a:spcBef>
              <a:buNone/>
            </a:pPr>
            <a:endParaRPr lang="en-US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part is we have been doing this a along.</a:t>
            </a:r>
          </a:p>
          <a:p>
            <a:pPr indent="0" algn="ctr">
              <a:spcBef>
                <a:spcPts val="0"/>
              </a:spcBef>
              <a:buNone/>
            </a:pPr>
            <a:endParaRPr lang="en-US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</a:t>
            </a:r>
            <a:r>
              <a:rPr lang="en-US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ReactJS</a:t>
            </a: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this becomes even more clear.</a:t>
            </a:r>
            <a:endParaRPr lang="en-US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468" t="33332" r="4687" b="32293"/>
          <a:stretch/>
        </p:blipFill>
        <p:spPr>
          <a:xfrm>
            <a:off x="264204" y="1143000"/>
            <a:ext cx="8763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4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Atoms</a:t>
            </a:r>
            <a:endParaRPr lang="en-US" dirty="0"/>
          </a:p>
        </p:txBody>
      </p:sp>
      <p:pic>
        <p:nvPicPr>
          <p:cNvPr id="1026" name="Picture 2" descr="Atomic Design Atom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37500" r="78938" b="32291"/>
          <a:stretch/>
        </p:blipFill>
        <p:spPr bwMode="auto">
          <a:xfrm>
            <a:off x="304799" y="1143000"/>
            <a:ext cx="1447801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143000"/>
            <a:ext cx="6553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2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937" t="34374" r="10937" b="35417"/>
          <a:stretch/>
        </p:blipFill>
        <p:spPr>
          <a:xfrm>
            <a:off x="762000" y="3841946"/>
            <a:ext cx="7620000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249" t="35416" r="60939" b="33333"/>
          <a:stretch/>
        </p:blipFill>
        <p:spPr>
          <a:xfrm>
            <a:off x="2743200" y="1143000"/>
            <a:ext cx="3200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69" t="34374" r="42969" b="33334"/>
          <a:stretch/>
        </p:blipFill>
        <p:spPr>
          <a:xfrm>
            <a:off x="2057400" y="1228627"/>
            <a:ext cx="50292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1667" b="40625"/>
          <a:stretch/>
        </p:blipFill>
        <p:spPr>
          <a:xfrm>
            <a:off x="279400" y="4114800"/>
            <a:ext cx="8763000" cy="11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250" t="33333" r="24219" b="33333"/>
          <a:stretch/>
        </p:blipFill>
        <p:spPr>
          <a:xfrm>
            <a:off x="1447800" y="762000"/>
            <a:ext cx="6400800" cy="2301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40453"/>
          <a:stretch/>
        </p:blipFill>
        <p:spPr>
          <a:xfrm>
            <a:off x="723900" y="2895600"/>
            <a:ext cx="7848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5908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Instead of separating “layout and logic”, </a:t>
            </a: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 JS uses what </a:t>
            </a:r>
            <a:r>
              <a:rPr lang="en-US" sz="32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alternative paradigm</a:t>
            </a: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3200" i="1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250" t="33333" r="6250" b="33333"/>
          <a:stretch/>
        </p:blipFill>
        <p:spPr>
          <a:xfrm>
            <a:off x="609600" y="721779"/>
            <a:ext cx="7874000" cy="224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0625"/>
          <a:stretch/>
        </p:blipFill>
        <p:spPr>
          <a:xfrm>
            <a:off x="723900" y="2971493"/>
            <a:ext cx="7645400" cy="340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and Props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9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State from Parent to Child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66800"/>
            <a:ext cx="8858250" cy="2286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2210" y="3657600"/>
            <a:ext cx="83869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Parents can pass data </a:t>
            </a:r>
            <a:r>
              <a:rPr lang="en-US" sz="3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(states and props) or </a:t>
            </a:r>
            <a:r>
              <a:rPr lang="en-US" sz="3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methods to </a:t>
            </a:r>
            <a:r>
              <a:rPr lang="en-US" sz="3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children.</a:t>
            </a:r>
            <a:r>
              <a:rPr lang="en-US" sz="3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3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3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It’s a bit trickier to send it to parents).</a:t>
            </a:r>
          </a:p>
        </p:txBody>
      </p:sp>
    </p:spTree>
    <p:extLst>
      <p:ext uri="{BB962C8B-B14F-4D97-AF65-F5344CB8AC3E}">
        <p14:creationId xmlns:p14="http://schemas.microsoft.com/office/powerpoint/2010/main" val="2671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Children Inherit Props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2210" y="2743200"/>
            <a:ext cx="83869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 children inherit the data or method it </a:t>
            </a:r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ALWAYS comes in the form of a </a:t>
            </a:r>
            <a:r>
              <a:rPr lang="en-US" sz="24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prop</a:t>
            </a:r>
            <a:r>
              <a:rPr lang="en-US" sz="2400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Props can be specifically referenced using </a:t>
            </a:r>
            <a:r>
              <a:rPr lang="en-US" sz="2400" b="1" i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this.props.propName</a:t>
            </a:r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syntax</a:t>
            </a: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066800"/>
            <a:ext cx="8407400" cy="14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172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Props vs States: What’s the Difference?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2210" y="2439412"/>
            <a:ext cx="36625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States: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Mutable (i.e. changeable with UI). </a:t>
            </a:r>
            <a:b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States can be changed using </a:t>
            </a:r>
            <a:r>
              <a:rPr lang="en-US" sz="2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this.setState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({})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6800" y="2439412"/>
            <a:ext cx="36625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Props: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Immutable (i.e. unchangeable). </a:t>
            </a:r>
            <a:b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Props are static elements. They may be static properties or static methods.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216151"/>
            <a:ext cx="838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799440">
            <a:off x="1712004" y="1397565"/>
            <a:ext cx="838200" cy="685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2728048" y="1266951"/>
            <a:ext cx="838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48400" y="1255270"/>
            <a:ext cx="838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5257800" y="1255270"/>
            <a:ext cx="838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5400000">
            <a:off x="7239000" y="1255270"/>
            <a:ext cx="838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9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Unidirectional Data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669494" y="4781858"/>
            <a:ext cx="5181600" cy="560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Unidirectional Data Flow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57200" y="914400"/>
            <a:ext cx="83869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React.JS has a strong preference for </a:t>
            </a:r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unidirectional data flow. 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means that the variables that get manipulated are controlled by parents.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Parents are then responsible for </a:t>
            </a:r>
            <a:r>
              <a:rPr lang="en-US" sz="24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divvying the data (and state changes) to the children</a:t>
            </a: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000" y="4572000"/>
            <a:ext cx="1371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52800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50694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48588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52800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50694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48588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4797" y="4202668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235849" y="39619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 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412713" y="3951272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GrandChild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54322" y="3936516"/>
            <a:ext cx="19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Great </a:t>
            </a:r>
            <a:r>
              <a:rPr lang="en-US" dirty="0" err="1" smtClean="0"/>
              <a:t>GrandChild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902486" y="5864036"/>
            <a:ext cx="85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Child 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079350" y="5853392"/>
            <a:ext cx="143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GrandChild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520959" y="5838636"/>
            <a:ext cx="202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Great </a:t>
            </a:r>
            <a:r>
              <a:rPr lang="en-US" dirty="0" err="1" smtClean="0"/>
              <a:t>GrandChild</a:t>
            </a:r>
            <a:r>
              <a:rPr lang="en-US" dirty="0" smtClean="0"/>
              <a:t>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4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669494" y="1581458"/>
            <a:ext cx="5181600" cy="560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Unidirectional Data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3000" y="1371600"/>
            <a:ext cx="1371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52800" y="11430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50694" y="1143000"/>
            <a:ext cx="609600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48588" y="11430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52800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50694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48588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4797" y="1002268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235849" y="761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 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412713" y="750872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GrandChild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54322" y="736116"/>
            <a:ext cx="19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Great </a:t>
            </a:r>
            <a:r>
              <a:rPr lang="en-US" dirty="0" err="1" smtClean="0"/>
              <a:t>GrandChild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902486" y="2663636"/>
            <a:ext cx="85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Child 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079350" y="2652992"/>
            <a:ext cx="143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GrandChild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520959" y="2638236"/>
            <a:ext cx="202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Great </a:t>
            </a:r>
            <a:r>
              <a:rPr lang="en-US" dirty="0" err="1" smtClean="0"/>
              <a:t>GrandChild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261555" y="4062060"/>
            <a:ext cx="5948588" cy="179685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32047" y="4669554"/>
            <a:ext cx="463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“Oh Hey! My </a:t>
            </a:r>
            <a:r>
              <a:rPr lang="en-US" dirty="0" err="1" smtClean="0"/>
              <a:t>GrandChild</a:t>
            </a:r>
            <a:r>
              <a:rPr lang="en-US" dirty="0" smtClean="0"/>
              <a:t> A just changed colors”</a:t>
            </a:r>
            <a:endParaRPr lang="en-US" dirty="0"/>
          </a:p>
        </p:txBody>
      </p:sp>
      <p:cxnSp>
        <p:nvCxnSpPr>
          <p:cNvPr id="7" name="Curved Connector 6"/>
          <p:cNvCxnSpPr>
            <a:stCxn id="5" idx="2"/>
            <a:endCxn id="3" idx="2"/>
          </p:cNvCxnSpPr>
          <p:nvPr/>
        </p:nvCxnSpPr>
        <p:spPr>
          <a:xfrm rot="5400000">
            <a:off x="-168539" y="2963147"/>
            <a:ext cx="2445887" cy="1548793"/>
          </a:xfrm>
          <a:prstGeom prst="curvedConnector4">
            <a:avLst>
              <a:gd name="adj1" fmla="val 31634"/>
              <a:gd name="adj2" fmla="val 11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669494" y="1581458"/>
            <a:ext cx="5181600" cy="560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Unidirectional Data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3000" y="1371600"/>
            <a:ext cx="1371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52800" y="11430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50694" y="1143000"/>
            <a:ext cx="609600" cy="45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48588" y="11430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52800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50694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48588" y="21113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4797" y="1002268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235849" y="761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 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412713" y="750872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GrandChild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54322" y="736116"/>
            <a:ext cx="19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Great </a:t>
            </a:r>
            <a:r>
              <a:rPr lang="en-US" dirty="0" err="1" smtClean="0"/>
              <a:t>GrandChild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902486" y="2663636"/>
            <a:ext cx="85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Child 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079350" y="2652992"/>
            <a:ext cx="143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GrandChild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520959" y="2638236"/>
            <a:ext cx="202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Great </a:t>
            </a:r>
            <a:r>
              <a:rPr lang="en-US" dirty="0" err="1" smtClean="0"/>
              <a:t>GrandChild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261555" y="4062060"/>
            <a:ext cx="5948588" cy="179685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24584" y="4686235"/>
            <a:ext cx="362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“I’ll let the others know if needed….”</a:t>
            </a:r>
            <a:endParaRPr lang="en-US" dirty="0"/>
          </a:p>
        </p:txBody>
      </p:sp>
      <p:cxnSp>
        <p:nvCxnSpPr>
          <p:cNvPr id="7" name="Curved Connector 6"/>
          <p:cNvCxnSpPr>
            <a:stCxn id="5" idx="2"/>
            <a:endCxn id="3" idx="2"/>
          </p:cNvCxnSpPr>
          <p:nvPr/>
        </p:nvCxnSpPr>
        <p:spPr>
          <a:xfrm rot="5400000">
            <a:off x="-168539" y="2963147"/>
            <a:ext cx="2445887" cy="1548793"/>
          </a:xfrm>
          <a:prstGeom prst="curvedConnector4">
            <a:avLst>
              <a:gd name="adj1" fmla="val 31634"/>
              <a:gd name="adj2" fmla="val 11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7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669494" y="4781858"/>
            <a:ext cx="5181600" cy="560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Unidirectional Data Flow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57200" y="914400"/>
            <a:ext cx="83869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approach is meant to create a level of 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manageability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when it comes to data flow and UI changes. 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000" y="4572000"/>
            <a:ext cx="1371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52800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650694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48588" y="4343400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52800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50694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48588" y="5311756"/>
            <a:ext cx="609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4797" y="4202668"/>
            <a:ext cx="79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235849" y="39619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 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412713" y="3951272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GrandChild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854322" y="3936516"/>
            <a:ext cx="19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Great </a:t>
            </a:r>
            <a:r>
              <a:rPr lang="en-US" dirty="0" err="1" smtClean="0"/>
              <a:t>GrandChild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902486" y="5864036"/>
            <a:ext cx="85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Child 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079350" y="5853392"/>
            <a:ext cx="143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GrandChild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520959" y="5838636"/>
            <a:ext cx="202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Great </a:t>
            </a:r>
            <a:r>
              <a:rPr lang="en-US" dirty="0" err="1" smtClean="0"/>
              <a:t>GrandChild</a:t>
            </a:r>
            <a:r>
              <a:rPr lang="en-US" dirty="0" smtClean="0"/>
              <a:t>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752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Instead of separating “layout and logic”, </a:t>
            </a: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 JS uses what </a:t>
            </a:r>
            <a:r>
              <a:rPr lang="en-US" sz="32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alternative paradigm</a:t>
            </a: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3200" i="1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3048000"/>
            <a:ext cx="8583814" cy="21488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7200" b="1" u="sng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Components*!</a:t>
            </a:r>
            <a:endParaRPr lang="en-US" sz="7200" b="1" i="1" u="sng" dirty="0" smtClean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544576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1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 If you only learn one thing from our lessons on React it should be this. </a:t>
            </a:r>
            <a:endParaRPr lang="en-US" sz="1400" i="1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1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4773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7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25908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</a:t>
            </a:r>
            <a:r>
              <a:rPr lang="en-US" sz="32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exactly</a:t>
            </a: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components again?</a:t>
            </a:r>
            <a:endParaRPr lang="en-US" sz="3200" i="1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Components!</a:t>
            </a:r>
          </a:p>
        </p:txBody>
      </p:sp>
      <p:pic>
        <p:nvPicPr>
          <p:cNvPr id="3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002" y="91440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imock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5" y="3495670"/>
            <a:ext cx="35376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9722" y="762000"/>
            <a:ext cx="513047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 separating elements out into components...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Layout and Logic are kept bundled together in a self-contained package.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 can easily be re-used in various points in the application without needing to be re-coded.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 can be more easily tested. (i.e. having one re-usable component means only one UI element needs to be tested).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For complex applications each of these can be critical in finding bugs and saving time.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7672" y="3244334"/>
            <a:ext cx="2348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Power of Components!</a:t>
            </a:r>
          </a:p>
        </p:txBody>
      </p:sp>
    </p:spTree>
    <p:extLst>
      <p:ext uri="{BB962C8B-B14F-4D97-AF65-F5344CB8AC3E}">
        <p14:creationId xmlns:p14="http://schemas.microsoft.com/office/powerpoint/2010/main" val="374420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752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method do we use to create a 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component</a:t>
            </a: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32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7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752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method do we use to create a 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new component</a:t>
            </a: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32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2971800"/>
            <a:ext cx="8583814" cy="13273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ClassName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 =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React.createClass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()</a:t>
            </a:r>
          </a:p>
          <a:p>
            <a:pPr indent="0" algn="ctr">
              <a:spcBef>
                <a:spcPts val="0"/>
              </a:spcBef>
              <a:buNone/>
            </a:pPr>
            <a:endParaRPr lang="en-US" i="1" u="sng" dirty="0">
              <a:solidFill>
                <a:srgbClr val="FF000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 algn="ctr">
              <a:spcBef>
                <a:spcPts val="0"/>
              </a:spcBef>
              <a:buNone/>
            </a:pPr>
            <a:r>
              <a:rPr lang="en-US" sz="1400" i="1" dirty="0" smtClean="0">
                <a:solidFill>
                  <a:srgbClr val="FF000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* Remember that React components must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42718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Ponder…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1752600"/>
            <a:ext cx="8583814" cy="144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3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method do we use to create a </a:t>
            </a:r>
          </a:p>
          <a:p>
            <a:pPr indent="0" algn="ctr">
              <a:spcBef>
                <a:spcPts val="0"/>
              </a:spcBef>
              <a:buNone/>
            </a:pPr>
            <a:r>
              <a:rPr lang="en-US" sz="32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render our components</a:t>
            </a: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DOM?</a:t>
            </a:r>
            <a:endParaRPr lang="en-US" sz="32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12015</TotalTime>
  <Words>894</Words>
  <Application>Microsoft Office PowerPoint</Application>
  <PresentationFormat>On-screen Show (4:3)</PresentationFormat>
  <Paragraphs>225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Wingdings</vt:lpstr>
      <vt:lpstr>Roboto</vt:lpstr>
      <vt:lpstr>Calibri</vt:lpstr>
      <vt:lpstr>Calibri Light</vt:lpstr>
      <vt:lpstr>UCF - Theme</vt:lpstr>
      <vt:lpstr>Rutgers - Theme</vt:lpstr>
      <vt:lpstr>Unbranded</vt:lpstr>
      <vt:lpstr>UTAustin</vt:lpstr>
      <vt:lpstr>React.JS YAY!!!</vt:lpstr>
      <vt:lpstr>Component Refresher</vt:lpstr>
      <vt:lpstr>A Moment to Ponder…</vt:lpstr>
      <vt:lpstr>A Moment to Ponder…</vt:lpstr>
      <vt:lpstr>A Moment to Ponder…</vt:lpstr>
      <vt:lpstr>Power of Components!</vt:lpstr>
      <vt:lpstr>A Moment to Ponder…</vt:lpstr>
      <vt:lpstr>A Moment to Ponder…</vt:lpstr>
      <vt:lpstr>A Moment to Ponder…</vt:lpstr>
      <vt:lpstr>A Moment to Ponder…</vt:lpstr>
      <vt:lpstr>A Moment to Ponder…</vt:lpstr>
      <vt:lpstr>A Moment to Ponder…</vt:lpstr>
      <vt:lpstr>A Moment to Ponder…</vt:lpstr>
      <vt:lpstr>A Moment to Ponder…</vt:lpstr>
      <vt:lpstr>A Moment to Ponder…</vt:lpstr>
      <vt:lpstr>A Moment to Ponder…</vt:lpstr>
      <vt:lpstr>JSX Gotcha’s</vt:lpstr>
      <vt:lpstr>Incorporating Classes</vt:lpstr>
      <vt:lpstr>Incorporating Styles</vt:lpstr>
      <vt:lpstr>Component Architecting</vt:lpstr>
      <vt:lpstr>Parent-Child Relationships</vt:lpstr>
      <vt:lpstr>Parent-Child Relationships</vt:lpstr>
      <vt:lpstr>Parent-Child Relationships</vt:lpstr>
      <vt:lpstr>Atomic Web Design</vt:lpstr>
      <vt:lpstr>Atomic Design Methodology</vt:lpstr>
      <vt:lpstr>Atoms</vt:lpstr>
      <vt:lpstr>Molecules</vt:lpstr>
      <vt:lpstr>Organisms</vt:lpstr>
      <vt:lpstr>Templates</vt:lpstr>
      <vt:lpstr>Pages</vt:lpstr>
      <vt:lpstr>States and Props</vt:lpstr>
      <vt:lpstr>Passing State from Parent to Child</vt:lpstr>
      <vt:lpstr>Children Inherit Props</vt:lpstr>
      <vt:lpstr>Props vs States: What’s the Difference?</vt:lpstr>
      <vt:lpstr>Unidirectional Data Flow</vt:lpstr>
      <vt:lpstr>Unidirectional Data Flow</vt:lpstr>
      <vt:lpstr>Unidirectional Data Flow</vt:lpstr>
      <vt:lpstr>Unidirectional Data Flow</vt:lpstr>
      <vt:lpstr>Unidirectional Data Flow</vt:lpstr>
      <vt:lpstr>Questions</vt:lpstr>
      <vt:lpstr>Time to Code!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Alex Giordano</cp:lastModifiedBy>
  <cp:revision>1582</cp:revision>
  <cp:lastPrinted>2016-01-30T16:23:56Z</cp:lastPrinted>
  <dcterms:created xsi:type="dcterms:W3CDTF">2015-01-20T17:19:00Z</dcterms:created>
  <dcterms:modified xsi:type="dcterms:W3CDTF">2016-12-13T19:01:16Z</dcterms:modified>
</cp:coreProperties>
</file>